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27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80824" autoAdjust="0"/>
  </p:normalViewPr>
  <p:slideViewPr>
    <p:cSldViewPr snapToGrid="0">
      <p:cViewPr varScale="1">
        <p:scale>
          <a:sx n="58" d="100"/>
          <a:sy n="58" d="100"/>
        </p:scale>
        <p:origin x="-96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2E218-3002-4C46-AC11-72793EBB2FE6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804BF-E9B5-4F46-9CD4-A9210E943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4950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497F78-4B52-4E5D-9789-F5CE4B83F660}" type="datetimeFigureOut">
              <a:rPr lang="en-US" smtClean="0"/>
              <a:pPr/>
              <a:t>7/3/2018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470D8-C48B-4285-BFC4-4C58FDC8EC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749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Kính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thưa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thầy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hội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đồng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sau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đây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luận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văn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sĩ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nghiên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cứu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dưới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hướng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dẫn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cô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Nguyễn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Thị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Hiền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đề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nghiên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cứu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tên</a:t>
            </a:r>
            <a:r>
              <a:rPr lang="en-US" baseline="0" dirty="0" smtClean="0"/>
              <a:t> “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dụng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xử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liệu</a:t>
            </a:r>
            <a:r>
              <a:rPr lang="en-US" baseline="0" dirty="0" smtClean="0"/>
              <a:t> an </a:t>
            </a:r>
            <a:r>
              <a:rPr lang="en-US" baseline="0" dirty="0" err="1" smtClean="0"/>
              <a:t>ninh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mạng</a:t>
            </a:r>
            <a:r>
              <a:rPr lang="en-US" baseline="0" dirty="0" smtClean="0"/>
              <a:t>”.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470D8-C48B-4285-BFC4-4C58FDC8EC9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470D8-C48B-4285-BFC4-4C58FDC8EC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547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0"/>
            <a:ext cx="12188825" cy="6858000"/>
            <a:chOff x="0" y="0"/>
            <a:chExt cx="12188825" cy="6858000"/>
          </a:xfrm>
        </p:grpSpPr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AD78-EDE2-46E0-9FE8-BA289745F4F7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3082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8D72-FB82-4453-9A9D-AF10D0F51554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7188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A2657-BE10-4220-B62E-DEC6E23F28DB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4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BED11-9A34-418C-B101-30D9618B3755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954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F274-B780-4C4D-8DC0-BB0EE86A0E88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64760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76B7-F079-4FEB-A8EC-FACEF07F3FBE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2246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C6116-AC82-4C24-8832-98BA5E92FD6F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703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DE630-373D-4F5D-93E9-2AB3E2EA805D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0175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AE8A-818F-4009-9B71-954EC5395107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8310" y="6319411"/>
            <a:ext cx="6297612" cy="365125"/>
          </a:xfrm>
        </p:spPr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1340" y="6451930"/>
            <a:ext cx="683339" cy="365125"/>
          </a:xfrm>
        </p:spPr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82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EC969-F615-4706-80C6-1D224D7F5780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5790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8B90-77A4-4BC9-BDF6-DE31B68A26F3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4168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BB26-758C-4451-BB9F-13A91D1F6540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8840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6F6B-6350-4C5F-A910-C98412884D8E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7017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DD9-7C39-42DB-BFF9-E3D8B4C3A509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5673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88AE6-BD2A-4576-87AB-8F48137AB564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4076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B2DCF-2501-4369-AA98-DD27DD89BF9C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8162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Isosceles Triangle 27"/>
          <p:cNvSpPr/>
          <p:nvPr userDrawn="1"/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67E68-F37E-47F0-B268-AB8C84F78AEB}" type="datetime1">
              <a:rPr lang="en-US" smtClean="0"/>
              <a:pPr/>
              <a:t>7/3/2018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451931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245" y="6451930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9F13F52-8A9C-4AD0-81A8-66A722D164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77334" y="114368"/>
            <a:ext cx="2463431" cy="3979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</a:pPr>
            <a:endParaRPr lang="en-US" sz="1200" b="0" cap="none" spc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sz="1200" b="0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  <a:r>
              <a:rPr lang="en-US" sz="1200" b="0" cap="none" spc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1200" b="0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cap="none" spc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1200" b="0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cap="none" spc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1200" b="0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cap="none" spc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200" b="0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SỰ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23" y="53009"/>
            <a:ext cx="606912" cy="6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0604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7387" y="1334594"/>
            <a:ext cx="8169296" cy="1190068"/>
          </a:xfrm>
        </p:spPr>
        <p:txBody>
          <a:bodyPr/>
          <a:lstStyle/>
          <a:p>
            <a:pPr algn="ctr"/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LUẬN VĂN THẠC SĨ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5532" y="3021323"/>
            <a:ext cx="10233003" cy="1685109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sz="2800" u="sng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KHAI PHÁ DỮ LIỆU TRONG XỬ LÝ DỮ LIỆU AN NINH MẠNG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3089626"/>
              </p:ext>
            </p:extLst>
          </p:nvPr>
        </p:nvGraphicFramePr>
        <p:xfrm>
          <a:off x="2458505" y="5648460"/>
          <a:ext cx="6137678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8839"/>
                <a:gridCol w="3068839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u="none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Cán</a:t>
                      </a:r>
                      <a:r>
                        <a:rPr lang="en-US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u="none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u="none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u="none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TS. </a:t>
                      </a:r>
                      <a:r>
                        <a:rPr lang="en-US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Hiền</a:t>
                      </a:r>
                      <a:endParaRPr lang="en-US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u="none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 viên thực hiện:</a:t>
                      </a:r>
                      <a:endParaRPr lang="en-US" u="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Huỳnh</a:t>
                      </a:r>
                      <a:r>
                        <a:rPr lang="en-US" b="1" baseline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Thị Minh Ly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2613034" y="204365"/>
            <a:ext cx="6858000" cy="6839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</a:pPr>
            <a:endParaRPr lang="en-US" sz="1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  <a:r>
              <a:rPr lang="en-US" sz="1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SỰ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66987" y="-226702"/>
            <a:ext cx="3835308" cy="7007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 GIÁO DỤC VÀ ĐÀO TẠO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363127" y="2400412"/>
            <a:ext cx="5357812" cy="1241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>
              <a:spcBef>
                <a:spcPts val="300"/>
              </a:spcBef>
            </a:pPr>
            <a:r>
              <a:rPr lang="en-US" sz="1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Chuyên ngành: Khoa học máy tính</a:t>
            </a:r>
          </a:p>
          <a:p>
            <a:pPr marL="228600">
              <a:spcBef>
                <a:spcPts val="300"/>
              </a:spcBef>
            </a:pPr>
            <a:r>
              <a:rPr lang="en-US" sz="1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 số: 60.48.01.01</a:t>
            </a:r>
            <a:endParaRPr lang="en-US" sz="1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786313" y="939096"/>
            <a:ext cx="26431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7104120" y="-219103"/>
            <a:ext cx="2595514" cy="7007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 QUỐC PHÒNG</a:t>
            </a:r>
          </a:p>
        </p:txBody>
      </p:sp>
    </p:spTree>
    <p:extLst>
      <p:ext uri="{BB962C8B-B14F-4D97-AF65-F5344CB8AC3E}">
        <p14:creationId xmlns:p14="http://schemas.microsoft.com/office/powerpoint/2010/main" xmlns="" val="246825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dir="r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85B206-8C53-4ADD-AC20-B95FB6DB9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4516" y="665382"/>
            <a:ext cx="7609416" cy="1320800"/>
          </a:xfrm>
        </p:spPr>
        <p:txBody>
          <a:bodyPr/>
          <a:lstStyle/>
          <a:p>
            <a:r>
              <a:rPr lang="en-US" dirty="0" err="1"/>
              <a:t>Mạng</a:t>
            </a:r>
            <a:r>
              <a:rPr lang="en-US" dirty="0"/>
              <a:t> RNN </a:t>
            </a:r>
            <a:r>
              <a:rPr lang="en-US" dirty="0" smtClean="0"/>
              <a:t>(2/4): </a:t>
            </a:r>
            <a:r>
              <a:rPr lang="en-US" dirty="0"/>
              <a:t>RNN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tầng</a:t>
            </a:r>
            <a:endParaRPr lang="en-US" dirty="0"/>
          </a:p>
        </p:txBody>
      </p:sp>
      <p:pic>
        <p:nvPicPr>
          <p:cNvPr id="4" name="Content Placeholder 3" descr="Screen-Shot-2015-09-16-at-2.21.51-PM-272x300">
            <a:extLst>
              <a:ext uri="{FF2B5EF4-FFF2-40B4-BE49-F238E27FC236}">
                <a16:creationId xmlns="" xmlns:a16="http://schemas.microsoft.com/office/drawing/2014/main" id="{E8EEFD87-BA40-401F-A6A7-FBCF9F70BC0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000249"/>
            <a:ext cx="7905626" cy="41433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56142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998419-9049-49F5-BB57-1F734B8D7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828" y="786359"/>
            <a:ext cx="11812172" cy="1320800"/>
          </a:xfrm>
        </p:spPr>
        <p:txBody>
          <a:bodyPr>
            <a:noAutofit/>
          </a:bodyPr>
          <a:lstStyle/>
          <a:p>
            <a:r>
              <a:rPr lang="en-US" dirty="0" err="1"/>
              <a:t>Mạng</a:t>
            </a:r>
            <a:r>
              <a:rPr lang="en-US" dirty="0"/>
              <a:t> RNN </a:t>
            </a:r>
            <a:r>
              <a:rPr lang="en-US" dirty="0" smtClean="0"/>
              <a:t>(3/4): </a:t>
            </a:r>
            <a:r>
              <a:rPr lang="en-US" dirty="0"/>
              <a:t>Back </a:t>
            </a:r>
            <a:r>
              <a:rPr lang="en-US" dirty="0" smtClean="0"/>
              <a:t>propagation through </a:t>
            </a:r>
            <a:r>
              <a:rPr lang="en-US" dirty="0"/>
              <a:t>time (BPTT)</a:t>
            </a:r>
          </a:p>
        </p:txBody>
      </p:sp>
      <p:pic>
        <p:nvPicPr>
          <p:cNvPr id="4" name="Content Placeholder 3" descr="https://s3-ap-south-1.amazonaws.com/av-blog-media/wp-content/uploads/2017/12/06022525/bptt.png">
            <a:extLst>
              <a:ext uri="{FF2B5EF4-FFF2-40B4-BE49-F238E27FC236}">
                <a16:creationId xmlns="" xmlns:a16="http://schemas.microsoft.com/office/drawing/2014/main" id="{E5399AA6-FAF1-4C74-AAFA-AB72115C12C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6992" y="1658942"/>
            <a:ext cx="8314286" cy="33904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60830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32E2DA-4565-44EB-8C39-C9CC43F9D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483" y="524632"/>
            <a:ext cx="10761786" cy="1320800"/>
          </a:xfrm>
        </p:spPr>
        <p:txBody>
          <a:bodyPr>
            <a:noAutofit/>
          </a:bodyPr>
          <a:lstStyle/>
          <a:p>
            <a:r>
              <a:rPr lang="en-US" dirty="0" err="1"/>
              <a:t>Mạng</a:t>
            </a:r>
            <a:r>
              <a:rPr lang="en-US" dirty="0"/>
              <a:t> RNN </a:t>
            </a:r>
            <a:r>
              <a:rPr lang="en-US" dirty="0" smtClean="0"/>
              <a:t>(4/4): </a:t>
            </a:r>
            <a:r>
              <a:rPr lang="en-US" dirty="0"/>
              <a:t>Long Short-Term Memory (LSTM)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http://colah.github.io/posts/2015-08-Understanding-LSTMs/img/RNN-shorttermdepdencies.png">
            <a:extLst>
              <a:ext uri="{FF2B5EF4-FFF2-40B4-BE49-F238E27FC236}">
                <a16:creationId xmlns="" xmlns:a16="http://schemas.microsoft.com/office/drawing/2014/main" id="{8A9259F0-B844-4953-B770-1813A693B6D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5087" y="1690688"/>
            <a:ext cx="7601322" cy="31900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DB0C134-ED85-4B4E-A6C4-B67C2099A45E}"/>
              </a:ext>
            </a:extLst>
          </p:cNvPr>
          <p:cNvSpPr txBox="1"/>
          <p:nvPr/>
        </p:nvSpPr>
        <p:spPr>
          <a:xfrm>
            <a:off x="2253714" y="5230752"/>
            <a:ext cx="717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1">
                    <a:lumMod val="50000"/>
                  </a:schemeClr>
                </a:solidFill>
              </a:rPr>
              <a:t>RNN phụ thuộc short-term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61140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94E3F0-31E8-4B84-96B3-07EEF179A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707" y="664551"/>
            <a:ext cx="10637003" cy="1320800"/>
          </a:xfrm>
        </p:spPr>
        <p:txBody>
          <a:bodyPr/>
          <a:lstStyle/>
          <a:p>
            <a:pPr algn="r"/>
            <a:r>
              <a:rPr lang="en-US" dirty="0" err="1"/>
              <a:t>Mạng</a:t>
            </a:r>
            <a:r>
              <a:rPr lang="en-US" dirty="0"/>
              <a:t> RNN: Long Short-Term Memory (LSTM) </a:t>
            </a:r>
            <a:r>
              <a:rPr lang="en-US" dirty="0" smtClean="0"/>
              <a:t>(1/3)</a:t>
            </a:r>
            <a:endParaRPr lang="en-US" dirty="0"/>
          </a:p>
        </p:txBody>
      </p:sp>
      <p:pic>
        <p:nvPicPr>
          <p:cNvPr id="4" name="Content Placeholder 3" descr="http://colah.github.io/posts/2015-08-Understanding-LSTMs/img/RNN-longtermdependencies.png">
            <a:extLst>
              <a:ext uri="{FF2B5EF4-FFF2-40B4-BE49-F238E27FC236}">
                <a16:creationId xmlns="" xmlns:a16="http://schemas.microsoft.com/office/drawing/2014/main" id="{150C8AD2-D2F2-4365-9907-AFAC7ABCF55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2442" y="1840878"/>
            <a:ext cx="8229413" cy="37187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D2A3195-50A3-4ED6-B61A-D56EDAEA5973}"/>
              </a:ext>
            </a:extLst>
          </p:cNvPr>
          <p:cNvSpPr txBox="1"/>
          <p:nvPr/>
        </p:nvSpPr>
        <p:spPr>
          <a:xfrm>
            <a:off x="2414959" y="5950079"/>
            <a:ext cx="7089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RNN phụ thuộc long-term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332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STM3-SimpleRNN">
            <a:extLst>
              <a:ext uri="{FF2B5EF4-FFF2-40B4-BE49-F238E27FC236}">
                <a16:creationId xmlns="" xmlns:a16="http://schemas.microsoft.com/office/drawing/2014/main" id="{311A9CF0-2919-45D5-8D02-30F4A19E6B1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2571" y="1951585"/>
            <a:ext cx="6578930" cy="25966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CA97A57-1D39-4856-A3EF-921C58DD85E3}"/>
              </a:ext>
            </a:extLst>
          </p:cNvPr>
          <p:cNvSpPr txBox="1"/>
          <p:nvPr/>
        </p:nvSpPr>
        <p:spPr>
          <a:xfrm>
            <a:off x="2873828" y="5355771"/>
            <a:ext cx="6056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Các modul lặp của mạng RNN chứa một layer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7394E3F0-31E8-4B84-96B3-07EEF179A52D}"/>
              </a:ext>
            </a:extLst>
          </p:cNvPr>
          <p:cNvSpPr txBox="1">
            <a:spLocks/>
          </p:cNvSpPr>
          <p:nvPr/>
        </p:nvSpPr>
        <p:spPr>
          <a:xfrm>
            <a:off x="970672" y="694678"/>
            <a:ext cx="10958732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dirty="0" err="1" smtClean="0"/>
              <a:t>Mạng</a:t>
            </a:r>
            <a:r>
              <a:rPr lang="en-US" dirty="0" smtClean="0"/>
              <a:t> RNN: Long Short-Term Memory (LSTM) (2/3)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173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STM3-chain">
            <a:extLst>
              <a:ext uri="{FF2B5EF4-FFF2-40B4-BE49-F238E27FC236}">
                <a16:creationId xmlns="" xmlns:a16="http://schemas.microsoft.com/office/drawing/2014/main" id="{99F5A7CB-FA5C-4DEF-BB88-8E33BFE1011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412" y="1732891"/>
            <a:ext cx="6448302" cy="31900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E993721-5465-442D-B2E1-AC02D33B536B}"/>
              </a:ext>
            </a:extLst>
          </p:cNvPr>
          <p:cNvSpPr txBox="1"/>
          <p:nvPr/>
        </p:nvSpPr>
        <p:spPr>
          <a:xfrm>
            <a:off x="2244436" y="5640779"/>
            <a:ext cx="8324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module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lặp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mạng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LSTM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chứa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bốn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layers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7394E3F0-31E8-4B84-96B3-07EEF179A52D}"/>
              </a:ext>
            </a:extLst>
          </p:cNvPr>
          <p:cNvSpPr txBox="1">
            <a:spLocks/>
          </p:cNvSpPr>
          <p:nvPr/>
        </p:nvSpPr>
        <p:spPr>
          <a:xfrm>
            <a:off x="1167618" y="771097"/>
            <a:ext cx="1081805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 smtClean="0"/>
              <a:t>Mạng</a:t>
            </a:r>
            <a:r>
              <a:rPr lang="en-US" dirty="0" smtClean="0"/>
              <a:t> RNN: Long Short-Term Memory (LSTM) (3/3)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7753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529A4D-FC1F-4B55-A85C-E89E883F0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9517" y="295422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err="1"/>
              <a:t>Ứng</a:t>
            </a:r>
            <a:r>
              <a:rPr lang="en-US" sz="4400" b="1" dirty="0"/>
              <a:t> </a:t>
            </a:r>
            <a:r>
              <a:rPr lang="en-US" sz="4400" b="1" dirty="0" err="1"/>
              <a:t>dụng</a:t>
            </a:r>
            <a:r>
              <a:rPr lang="en-US" sz="4400" b="1" dirty="0"/>
              <a:t> Deep Learning </a:t>
            </a:r>
            <a:r>
              <a:rPr lang="en-US" sz="4400" b="1" dirty="0" err="1"/>
              <a:t>trong</a:t>
            </a:r>
            <a:r>
              <a:rPr lang="en-US" sz="4400" b="1" dirty="0"/>
              <a:t> </a:t>
            </a:r>
            <a:r>
              <a:rPr lang="en-US" sz="4400" b="1" dirty="0" err="1"/>
              <a:t>Xử</a:t>
            </a:r>
            <a:r>
              <a:rPr lang="en-US" sz="4400" b="1" dirty="0"/>
              <a:t> </a:t>
            </a:r>
            <a:r>
              <a:rPr lang="en-US" sz="4400" b="1" dirty="0" err="1"/>
              <a:t>lý</a:t>
            </a:r>
            <a:r>
              <a:rPr lang="en-US" sz="4400" b="1" dirty="0"/>
              <a:t> </a:t>
            </a:r>
            <a:r>
              <a:rPr lang="en-US" sz="4400" b="1" dirty="0" err="1"/>
              <a:t>ngôn</a:t>
            </a:r>
            <a:r>
              <a:rPr lang="en-US" sz="4400" b="1" dirty="0"/>
              <a:t> </a:t>
            </a:r>
            <a:r>
              <a:rPr lang="en-US" sz="4400" b="1" dirty="0" err="1"/>
              <a:t>ngữ</a:t>
            </a:r>
            <a:r>
              <a:rPr lang="en-US" sz="4400" b="1" dirty="0"/>
              <a:t> </a:t>
            </a:r>
            <a:r>
              <a:rPr lang="en-US" sz="4400" b="1" dirty="0" err="1"/>
              <a:t>tự</a:t>
            </a:r>
            <a:r>
              <a:rPr lang="en-US" sz="4400" b="1" dirty="0"/>
              <a:t> </a:t>
            </a:r>
            <a:r>
              <a:rPr lang="en-US" sz="4400" b="1" dirty="0" err="1"/>
              <a:t>nhiên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56267C0-BA38-4012-A279-AE1C797CB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7534" y="1795464"/>
            <a:ext cx="8596668" cy="4523947"/>
          </a:xfrm>
        </p:spPr>
        <p:txBody>
          <a:bodyPr>
            <a:noAutofit/>
          </a:bodyPr>
          <a:lstStyle/>
          <a:p>
            <a:pPr lvl="1"/>
            <a:r>
              <a:rPr lang="en-US" sz="2400"/>
              <a:t>Conversational Language Understanding.</a:t>
            </a:r>
          </a:p>
          <a:p>
            <a:pPr lvl="1"/>
            <a:r>
              <a:rPr lang="en-US" sz="2400"/>
              <a:t>Spoken and Text-Based Dialog Systems.</a:t>
            </a:r>
          </a:p>
          <a:p>
            <a:pPr lvl="1"/>
            <a:r>
              <a:rPr lang="en-US" sz="2400"/>
              <a:t>Lexical Analysis and Parsing.</a:t>
            </a:r>
          </a:p>
          <a:p>
            <a:pPr lvl="1"/>
            <a:r>
              <a:rPr lang="en-US" sz="2400"/>
              <a:t>Knowledge Graph.</a:t>
            </a:r>
          </a:p>
          <a:p>
            <a:pPr lvl="1"/>
            <a:r>
              <a:rPr lang="en-US" sz="2400"/>
              <a:t>Machine Translation.</a:t>
            </a:r>
          </a:p>
          <a:p>
            <a:pPr lvl="1"/>
            <a:r>
              <a:rPr lang="en-US" sz="2400"/>
              <a:t>Question Answering.</a:t>
            </a:r>
          </a:p>
          <a:p>
            <a:pPr lvl="1"/>
            <a:r>
              <a:rPr lang="en-US" sz="2400"/>
              <a:t>Social Computing.</a:t>
            </a:r>
          </a:p>
          <a:p>
            <a:pPr lvl="1"/>
            <a:r>
              <a:rPr lang="en-US" sz="2400"/>
              <a:t>Natural Language Generation from Images.</a:t>
            </a:r>
          </a:p>
          <a:p>
            <a:pPr lvl="1"/>
            <a:r>
              <a:rPr lang="en-US" sz="2400"/>
              <a:t>Sentiment Analysis.</a:t>
            </a:r>
          </a:p>
          <a:p>
            <a:endParaRPr lang="en-US" sz="24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73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19992C-FEA2-4EC1-A001-519E244A0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1959" y="623887"/>
            <a:ext cx="6409266" cy="1320800"/>
          </a:xfrm>
        </p:spPr>
        <p:txBody>
          <a:bodyPr>
            <a:normAutofit/>
          </a:bodyPr>
          <a:lstStyle/>
          <a:p>
            <a:r>
              <a:rPr lang="en-US" sz="4400"/>
              <a:t>Sentiment Analysis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EA9D9003-EB41-4BFD-94B7-BB4611280D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4909889"/>
              </p:ext>
            </p:extLst>
          </p:nvPr>
        </p:nvGraphicFramePr>
        <p:xfrm>
          <a:off x="971552" y="1714500"/>
          <a:ext cx="9372600" cy="4108779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2452474">
                  <a:extLst>
                    <a:ext uri="{9D8B030D-6E8A-4147-A177-3AD203B41FA5}">
                      <a16:colId xmlns="" xmlns:a16="http://schemas.microsoft.com/office/drawing/2014/main" val="942184247"/>
                    </a:ext>
                  </a:extLst>
                </a:gridCol>
                <a:gridCol w="2447967">
                  <a:extLst>
                    <a:ext uri="{9D8B030D-6E8A-4147-A177-3AD203B41FA5}">
                      <a16:colId xmlns="" xmlns:a16="http://schemas.microsoft.com/office/drawing/2014/main" val="2862552753"/>
                    </a:ext>
                  </a:extLst>
                </a:gridCol>
                <a:gridCol w="2129384">
                  <a:extLst>
                    <a:ext uri="{9D8B030D-6E8A-4147-A177-3AD203B41FA5}">
                      <a16:colId xmlns="" xmlns:a16="http://schemas.microsoft.com/office/drawing/2014/main" val="977548528"/>
                    </a:ext>
                  </a:extLst>
                </a:gridCol>
                <a:gridCol w="2342775">
                  <a:extLst>
                    <a:ext uri="{9D8B030D-6E8A-4147-A177-3AD203B41FA5}">
                      <a16:colId xmlns="" xmlns:a16="http://schemas.microsoft.com/office/drawing/2014/main" val="1981227071"/>
                    </a:ext>
                  </a:extLst>
                </a:gridCol>
              </a:tblGrid>
              <a:tr h="796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Target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Sentiment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Holder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Time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72007729"/>
                  </a:ext>
                </a:extLst>
              </a:tr>
              <a:tr h="1103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iPhone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Positive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Alice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June 4, 2015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33570008"/>
                  </a:ext>
                </a:extLst>
              </a:tr>
              <a:tr h="1103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Touch Screen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Positive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Alice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June 4, 2015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52348483"/>
                  </a:ext>
                </a:extLst>
              </a:tr>
              <a:tr h="1103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Price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Negative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Alice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June 4, 2015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41219033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51705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CDCE38-C204-403D-9B36-E745A1B5B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5332" y="625215"/>
            <a:ext cx="6305906" cy="1320800"/>
          </a:xfrm>
        </p:spPr>
        <p:txBody>
          <a:bodyPr/>
          <a:lstStyle/>
          <a:p>
            <a:r>
              <a:rPr lang="en-US"/>
              <a:t>Sentiment Analysis </a:t>
            </a:r>
            <a:r>
              <a:rPr lang="en-US" smtClean="0"/>
              <a:t>(1/5)</a:t>
            </a:r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17FBA09F-E863-490A-8103-DB338D220B2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39" y="1622847"/>
            <a:ext cx="7949122" cy="41386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9AB6758-BA04-4B25-83F0-94E9441F329C}"/>
              </a:ext>
            </a:extLst>
          </p:cNvPr>
          <p:cNvSpPr txBox="1"/>
          <p:nvPr/>
        </p:nvSpPr>
        <p:spPr>
          <a:xfrm>
            <a:off x="2176462" y="5803495"/>
            <a:ext cx="6657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Sentiment-Specific Model dựa trên ranking-based</a:t>
            </a:r>
          </a:p>
          <a:p>
            <a:pPr algn="ctr"/>
            <a:endParaRPr lang="en-US" sz="2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188381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86FA57-A1CC-4993-9730-F798E91F6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6334" y="606140"/>
            <a:ext cx="7595128" cy="1320800"/>
          </a:xfrm>
        </p:spPr>
        <p:txBody>
          <a:bodyPr/>
          <a:lstStyle/>
          <a:p>
            <a:r>
              <a:rPr lang="en-US"/>
              <a:t>Sentiment Analysis </a:t>
            </a:r>
            <a:r>
              <a:rPr lang="en-US" smtClean="0"/>
              <a:t>(2/5)</a:t>
            </a:r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E4C56605-638B-4E13-A397-7CE8A3AE891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221" y="1690687"/>
            <a:ext cx="9181642" cy="34242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94C9288-167B-4E8F-A701-ED8A1334716D}"/>
              </a:ext>
            </a:extLst>
          </p:cNvPr>
          <p:cNvSpPr txBox="1"/>
          <p:nvPr/>
        </p:nvSpPr>
        <p:spPr>
          <a:xfrm>
            <a:off x="1895475" y="5532501"/>
            <a:ext cx="721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Sentiment-Specific Model dựa trên skip-gram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76404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3F32DA-CB00-4437-93CB-B4B3F47D5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0509" y="839789"/>
            <a:ext cx="7900988" cy="1320800"/>
          </a:xfrm>
        </p:spPr>
        <p:txBody>
          <a:bodyPr>
            <a:noAutofit/>
          </a:bodyPr>
          <a:lstStyle/>
          <a:p>
            <a:r>
              <a:rPr lang="en-US" sz="5400"/>
              <a:t>Mục tiêu của Luận văn</a:t>
            </a:r>
            <a:br>
              <a:rPr lang="en-US" sz="5400"/>
            </a:br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C2B3551-0F07-4A9A-ACDA-6565D6D9D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5946" y="2160589"/>
            <a:ext cx="10878733" cy="3880773"/>
          </a:xfrm>
        </p:spPr>
        <p:txBody>
          <a:bodyPr>
            <a:no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dirty="0" err="1"/>
              <a:t>Nghiên</a:t>
            </a:r>
            <a:r>
              <a:rPr lang="en-US" sz="2400" dirty="0"/>
              <a:t> </a:t>
            </a:r>
            <a:r>
              <a:rPr lang="en-US" sz="2400" dirty="0" err="1"/>
              <a:t>cứu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phát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xâm</a:t>
            </a:r>
            <a:r>
              <a:rPr lang="en-US" sz="2400" dirty="0"/>
              <a:t> </a:t>
            </a:r>
            <a:r>
              <a:rPr lang="en-US" sz="2400" dirty="0" err="1"/>
              <a:t>nhập</a:t>
            </a:r>
            <a:r>
              <a:rPr lang="en-US" sz="2400" dirty="0"/>
              <a:t> HIDS (Host-Based Intrusion Detection).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err="1"/>
              <a:t>Nghiên</a:t>
            </a:r>
            <a:r>
              <a:rPr lang="en-US" sz="2400" dirty="0"/>
              <a:t> </a:t>
            </a:r>
            <a:r>
              <a:rPr lang="en-US" sz="2400" dirty="0" err="1"/>
              <a:t>cứu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neuron,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toán</a:t>
            </a:r>
            <a:r>
              <a:rPr lang="en-US" sz="2400" dirty="0"/>
              <a:t> </a:t>
            </a:r>
            <a:r>
              <a:rPr lang="en-US" sz="2400" dirty="0" err="1"/>
              <a:t>dựa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neuron.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err="1"/>
              <a:t>Nghiện</a:t>
            </a:r>
            <a:r>
              <a:rPr lang="en-US" sz="2400" dirty="0"/>
              <a:t> </a:t>
            </a:r>
            <a:r>
              <a:rPr lang="en-US" sz="2400" dirty="0" err="1"/>
              <a:t>cứu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sâu</a:t>
            </a:r>
            <a:r>
              <a:rPr lang="en-US" sz="2400" dirty="0"/>
              <a:t> (deep learning)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Deep RNN </a:t>
            </a:r>
            <a:r>
              <a:rPr lang="en-US" sz="2400" dirty="0" err="1"/>
              <a:t>với</a:t>
            </a:r>
            <a:r>
              <a:rPr lang="en-US" sz="2400" dirty="0"/>
              <a:t> LSTM cells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nhận</a:t>
            </a:r>
            <a:r>
              <a:rPr lang="en-US" sz="2400" dirty="0"/>
              <a:t>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bất</a:t>
            </a:r>
            <a:r>
              <a:rPr lang="en-US" sz="2400" dirty="0"/>
              <a:t> </a:t>
            </a:r>
            <a:r>
              <a:rPr lang="en-US" sz="2400" dirty="0" err="1"/>
              <a:t>thường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system calls trace.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err="1"/>
              <a:t>Thử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bộ</a:t>
            </a:r>
            <a:r>
              <a:rPr lang="en-US" sz="2400" dirty="0"/>
              <a:t> </a:t>
            </a:r>
            <a:r>
              <a:rPr lang="en-US" sz="2400" dirty="0" err="1"/>
              <a:t>dữ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 an </a:t>
            </a:r>
            <a:r>
              <a:rPr lang="en-US" sz="2400" dirty="0" err="1"/>
              <a:t>ninh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ADFA-LD.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err="1"/>
              <a:t>Đưa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đánh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, so </a:t>
            </a:r>
            <a:r>
              <a:rPr lang="en-US" sz="2400" dirty="0" err="1"/>
              <a:t>sánh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dùng</a:t>
            </a:r>
            <a:r>
              <a:rPr lang="en-US" sz="2400" dirty="0"/>
              <a:t> LSTM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.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2783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5989B7-92FB-4377-B40D-17D2D22D0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3" y="548700"/>
            <a:ext cx="11085340" cy="1320800"/>
          </a:xfrm>
        </p:spPr>
        <p:txBody>
          <a:bodyPr/>
          <a:lstStyle/>
          <a:p>
            <a:pPr algn="ctr"/>
            <a:r>
              <a:rPr lang="en-US" dirty="0"/>
              <a:t>Sentiment Analysis </a:t>
            </a:r>
            <a:r>
              <a:rPr lang="en-US" dirty="0" smtClean="0"/>
              <a:t>(3/5):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huấn</a:t>
            </a:r>
            <a:r>
              <a:rPr lang="en-US" dirty="0"/>
              <a:t> </a:t>
            </a:r>
            <a:r>
              <a:rPr lang="en-US" dirty="0" err="1"/>
              <a:t>luyện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2C92951D-6B9B-4655-B69B-5391E31E70C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7350" y="1996110"/>
            <a:ext cx="6329362" cy="37987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3B14463-C20D-470E-92DC-44B620C29790}"/>
              </a:ext>
            </a:extLst>
          </p:cNvPr>
          <p:cNvSpPr txBox="1"/>
          <p:nvPr/>
        </p:nvSpPr>
        <p:spPr>
          <a:xfrm>
            <a:off x="2214562" y="5878641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Sentiment-specific word embeddings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0581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D95AF7-EF62-490B-A194-8639CB42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02" y="524964"/>
            <a:ext cx="10720235" cy="1320800"/>
          </a:xfrm>
        </p:spPr>
        <p:txBody>
          <a:bodyPr/>
          <a:lstStyle/>
          <a:p>
            <a:pPr algn="ctr"/>
            <a:r>
              <a:rPr lang="en-US" dirty="0"/>
              <a:t>Sentiment Analysis </a:t>
            </a:r>
            <a:r>
              <a:rPr lang="en-US" dirty="0" smtClean="0"/>
              <a:t>(4/5):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huấn</a:t>
            </a:r>
            <a:r>
              <a:rPr lang="en-US" dirty="0"/>
              <a:t> </a:t>
            </a:r>
            <a:r>
              <a:rPr lang="en-US" dirty="0" err="1"/>
              <a:t>luyện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1E983F60-2965-41F9-AE8F-7FFFDB79EB0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582" y="1677720"/>
            <a:ext cx="6629400" cy="42243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5D530C7-383D-4AD8-AB86-7EA954035A99}"/>
              </a:ext>
            </a:extLst>
          </p:cNvPr>
          <p:cNvSpPr txBox="1"/>
          <p:nvPr/>
        </p:nvSpPr>
        <p:spPr>
          <a:xfrm>
            <a:off x="2200276" y="6088578"/>
            <a:ext cx="6657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Tích hợp chủ đề thông tin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5527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7D307E-F9A1-411B-89FA-B10D1BC27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89376"/>
            <a:ext cx="11328545" cy="1320800"/>
          </a:xfrm>
        </p:spPr>
        <p:txBody>
          <a:bodyPr/>
          <a:lstStyle/>
          <a:p>
            <a:r>
              <a:rPr lang="en-US" dirty="0"/>
              <a:t> Sentiment Analysis </a:t>
            </a:r>
            <a:r>
              <a:rPr lang="en-US" dirty="0" smtClean="0"/>
              <a:t>(5/5):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Framework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phân</a:t>
            </a:r>
            <a:r>
              <a:rPr lang="en-US" i="1" dirty="0"/>
              <a:t> </a:t>
            </a:r>
            <a:r>
              <a:rPr lang="en-US" i="1" dirty="0" err="1"/>
              <a:t>lớp</a:t>
            </a:r>
            <a:r>
              <a:rPr lang="en-US" i="1" dirty="0"/>
              <a:t> Sentiment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E06EAFE2-63A4-4053-B713-324E64F452C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4286" y="1839092"/>
            <a:ext cx="6219538" cy="44030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35464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B39122-E272-4E34-963E-0D09AA1B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1758" y="365760"/>
            <a:ext cx="6634162" cy="1320800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smtClean="0"/>
              <a:t>Word2Vec (1/2)</a:t>
            </a:r>
            <a:endParaRPr lang="en-US" dirty="0"/>
          </a:p>
        </p:txBody>
      </p:sp>
      <p:pic>
        <p:nvPicPr>
          <p:cNvPr id="4" name="Content Placeholder 3" descr="A close up of a map&#10;&#10;Description generated with high confidence">
            <a:extLst>
              <a:ext uri="{FF2B5EF4-FFF2-40B4-BE49-F238E27FC236}">
                <a16:creationId xmlns="" xmlns:a16="http://schemas.microsoft.com/office/drawing/2014/main" id="{FE1C7236-E419-42A6-ADE2-4CB93CEFC2B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0163" y="1486402"/>
            <a:ext cx="7587119" cy="464293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61951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C9C501-135A-4E77-A609-4B736DDC0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0744" y="468484"/>
            <a:ext cx="7130877" cy="1320800"/>
          </a:xfrm>
        </p:spPr>
        <p:txBody>
          <a:bodyPr/>
          <a:lstStyle/>
          <a:p>
            <a:pPr algn="ctr"/>
            <a:r>
              <a:rPr lang="en-US" dirty="0"/>
              <a:t>Word2Vec </a:t>
            </a:r>
            <a:r>
              <a:rPr lang="en-US" dirty="0" smtClean="0"/>
              <a:t>(2/2)</a:t>
            </a:r>
            <a:endParaRPr lang="en-US" dirty="0"/>
          </a:p>
        </p:txBody>
      </p:sp>
      <p:pic>
        <p:nvPicPr>
          <p:cNvPr id="4" name="Content Placeholder 3" descr="A close up of a clock&#10;&#10;Description generated with very high confidence">
            <a:extLst>
              <a:ext uri="{FF2B5EF4-FFF2-40B4-BE49-F238E27FC236}">
                <a16:creationId xmlns="" xmlns:a16="http://schemas.microsoft.com/office/drawing/2014/main" id="{C0219B71-979D-4D6F-8E56-C291AB7168B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1356" y="1487927"/>
            <a:ext cx="9540090" cy="40989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16052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17EEFF-1C42-45AC-A516-8205543B6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8153" y="714833"/>
            <a:ext cx="8596668" cy="1320800"/>
          </a:xfrm>
        </p:spPr>
        <p:txBody>
          <a:bodyPr>
            <a:normAutofit/>
          </a:bodyPr>
          <a:lstStyle/>
          <a:p>
            <a:r>
              <a:rPr lang="en-US" sz="5400" b="1" dirty="0"/>
              <a:t>5. </a:t>
            </a:r>
            <a:r>
              <a:rPr lang="en-US" sz="5400" b="1" dirty="0" err="1"/>
              <a:t>Bộ</a:t>
            </a:r>
            <a:r>
              <a:rPr lang="en-US" sz="5400" b="1" dirty="0"/>
              <a:t> </a:t>
            </a:r>
            <a:r>
              <a:rPr lang="en-US" sz="5400" b="1" dirty="0" err="1"/>
              <a:t>dữ</a:t>
            </a:r>
            <a:r>
              <a:rPr lang="en-US" sz="5400" b="1" dirty="0"/>
              <a:t> </a:t>
            </a:r>
            <a:r>
              <a:rPr lang="en-US" sz="5400" b="1" dirty="0" err="1"/>
              <a:t>liệu</a:t>
            </a:r>
            <a:r>
              <a:rPr lang="en-US" sz="5400" b="1" dirty="0"/>
              <a:t> ADFA-LD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54237F-873B-4F91-A10E-9A55A371A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5984" y="2296362"/>
            <a:ext cx="8596668" cy="2647114"/>
          </a:xfrm>
        </p:spPr>
        <p:txBody>
          <a:bodyPr>
            <a:normAutofit/>
          </a:bodyPr>
          <a:lstStyle/>
          <a:p>
            <a:r>
              <a:rPr lang="en-US" sz="2800" smtClean="0"/>
              <a:t>Được </a:t>
            </a:r>
            <a:r>
              <a:rPr lang="en-US" sz="2800"/>
              <a:t>tạo ra bởi Creech and Hu vào năm 2012.</a:t>
            </a:r>
          </a:p>
          <a:p>
            <a:r>
              <a:rPr lang="en-US" sz="2800" smtClean="0"/>
              <a:t>Hệ </a:t>
            </a:r>
            <a:r>
              <a:rPr lang="en-US" sz="2800"/>
              <a:t>điều hành Ubuntu 11.04. Linux kernel là 2.6.38.</a:t>
            </a:r>
          </a:p>
          <a:p>
            <a:r>
              <a:rPr lang="en-US" sz="2800" smtClean="0"/>
              <a:t>Apache </a:t>
            </a:r>
            <a:r>
              <a:rPr lang="en-US" sz="2800"/>
              <a:t>2.2.17, PHP 5.3.5, MySQL 14.14, FTP, SSH, TikiWiki version 8.1.</a:t>
            </a:r>
          </a:p>
          <a:p>
            <a:pPr marL="0" indent="0">
              <a:buNone/>
            </a:pPr>
            <a:endParaRPr lang="en-US" sz="2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3379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FD1758-A7A0-42D2-9F53-5B42D795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511" y="326707"/>
            <a:ext cx="5866342" cy="1320800"/>
          </a:xfrm>
        </p:spPr>
        <p:txBody>
          <a:bodyPr/>
          <a:lstStyle/>
          <a:p>
            <a:r>
              <a:rPr lang="en-US" dirty="0"/>
              <a:t>ADFA-LD </a:t>
            </a:r>
            <a:r>
              <a:rPr lang="en-US" dirty="0" smtClean="0"/>
              <a:t>(1/4)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27B256F8-5110-40B5-AF31-4A6DE7518C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7837544"/>
              </p:ext>
            </p:extLst>
          </p:nvPr>
        </p:nvGraphicFramePr>
        <p:xfrm>
          <a:off x="1471953" y="1308882"/>
          <a:ext cx="8901432" cy="4491514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3254353">
                  <a:extLst>
                    <a:ext uri="{9D8B030D-6E8A-4147-A177-3AD203B41FA5}">
                      <a16:colId xmlns="" xmlns:a16="http://schemas.microsoft.com/office/drawing/2014/main" val="410372205"/>
                    </a:ext>
                  </a:extLst>
                </a:gridCol>
                <a:gridCol w="5647079">
                  <a:extLst>
                    <a:ext uri="{9D8B030D-6E8A-4147-A177-3AD203B41FA5}">
                      <a16:colId xmlns="" xmlns:a16="http://schemas.microsoft.com/office/drawing/2014/main" val="2459510682"/>
                    </a:ext>
                  </a:extLst>
                </a:gridCol>
              </a:tblGrid>
              <a:tr h="5192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Dạng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tấn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công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Nhóm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4944636"/>
                  </a:ext>
                </a:extLst>
              </a:tr>
              <a:tr h="6099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Password bruteforce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FTP by Hydra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01857488"/>
                  </a:ext>
                </a:extLst>
              </a:tr>
              <a:tr h="5967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Password bruteforce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SSH by Hydra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32995889"/>
                  </a:ext>
                </a:extLst>
              </a:tr>
              <a:tr h="6069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Add new superuser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Client side poisoned executable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24968594"/>
                  </a:ext>
                </a:extLst>
              </a:tr>
              <a:tr h="744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Java based Meterpreter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Tiki Wiki vuknerability exploit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7213261"/>
                  </a:ext>
                </a:extLst>
              </a:tr>
              <a:tr h="744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Linux Meterpreter Payload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Cient side poisoned executable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47459524"/>
                  </a:ext>
                </a:extLst>
              </a:tr>
              <a:tr h="6318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C100 Webshell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PHP Remote File Inclusion vulnerability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55455476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2986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08061F-4E70-4E33-9947-3DCC15CE2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250" y="0"/>
            <a:ext cx="6002164" cy="1320800"/>
          </a:xfrm>
        </p:spPr>
        <p:txBody>
          <a:bodyPr/>
          <a:lstStyle/>
          <a:p>
            <a:pPr algn="ctr"/>
            <a:r>
              <a:rPr lang="en-US" dirty="0"/>
              <a:t>ADFA-LD </a:t>
            </a:r>
            <a:r>
              <a:rPr lang="en-US" dirty="0" smtClean="0"/>
              <a:t>(2/4)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E34E8464-130E-4A91-B84B-653DB4AB3E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23179010"/>
              </p:ext>
            </p:extLst>
          </p:nvPr>
        </p:nvGraphicFramePr>
        <p:xfrm>
          <a:off x="4723419" y="1070863"/>
          <a:ext cx="3989004" cy="4993846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111150">
                  <a:extLst>
                    <a:ext uri="{9D8B030D-6E8A-4147-A177-3AD203B41FA5}">
                      <a16:colId xmlns="" xmlns:a16="http://schemas.microsoft.com/office/drawing/2014/main" val="2942323503"/>
                    </a:ext>
                  </a:extLst>
                </a:gridCol>
                <a:gridCol w="2877854">
                  <a:extLst>
                    <a:ext uri="{9D8B030D-6E8A-4147-A177-3AD203B41FA5}">
                      <a16:colId xmlns="" xmlns:a16="http://schemas.microsoft.com/office/drawing/2014/main" val="3086479637"/>
                    </a:ext>
                  </a:extLst>
                </a:gridCol>
              </a:tblGrid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STT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Tên lời gọi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307070129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sys_restart_syscall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895873459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sys_exit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1749664757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sys_fork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1975379709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 dirty="0">
                          <a:effectLst/>
                        </a:rPr>
                        <a:t>sys_read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831055284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905776293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181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sys_pwrite64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1751902822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375063727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248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sys_io_submit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714990524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>
                          <a:effectLst/>
                        </a:rPr>
                        <a:t>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651769432"/>
                  </a:ext>
                </a:extLst>
              </a:tr>
              <a:tr h="453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324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 dirty="0">
                          <a:effectLst/>
                        </a:rPr>
                        <a:t>sys_fallocate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49" marR="66649" marT="0" marB="0" anchor="b"/>
                </a:tc>
                <a:extLst>
                  <a:ext uri="{0D108BD9-81ED-4DB2-BD59-A6C34878D82A}">
                    <a16:rowId xmlns="" xmlns:a16="http://schemas.microsoft.com/office/drawing/2014/main" val="256654831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2387714-091E-4AAC-9E65-F353561696E1}"/>
              </a:ext>
            </a:extLst>
          </p:cNvPr>
          <p:cNvSpPr txBox="1"/>
          <p:nvPr/>
        </p:nvSpPr>
        <p:spPr>
          <a:xfrm>
            <a:off x="3196343" y="6321550"/>
            <a:ext cx="7576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</a:rPr>
              <a:t>Một số lời gọi hệ thống trên hệ điều hành Linux 2.6.38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0761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10AAEA-EC20-4639-9695-1BA16F460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835" y="478301"/>
            <a:ext cx="4716289" cy="1320800"/>
          </a:xfrm>
        </p:spPr>
        <p:txBody>
          <a:bodyPr/>
          <a:lstStyle/>
          <a:p>
            <a:r>
              <a:rPr lang="en-US" dirty="0"/>
              <a:t>ADFA-LD </a:t>
            </a:r>
            <a:r>
              <a:rPr lang="en-US" dirty="0" smtClean="0"/>
              <a:t>(3/4)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A01993BD-F912-4ABF-94D4-173C0A7E63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2505425"/>
              </p:ext>
            </p:extLst>
          </p:nvPr>
        </p:nvGraphicFramePr>
        <p:xfrm>
          <a:off x="2414587" y="1532449"/>
          <a:ext cx="5943599" cy="3657604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3037963">
                  <a:extLst>
                    <a:ext uri="{9D8B030D-6E8A-4147-A177-3AD203B41FA5}">
                      <a16:colId xmlns="" xmlns:a16="http://schemas.microsoft.com/office/drawing/2014/main" val="1658187206"/>
                    </a:ext>
                  </a:extLst>
                </a:gridCol>
                <a:gridCol w="2905636">
                  <a:extLst>
                    <a:ext uri="{9D8B030D-6E8A-4147-A177-3AD203B41FA5}">
                      <a16:colId xmlns="" xmlns:a16="http://schemas.microsoft.com/office/drawing/2014/main" val="3320231408"/>
                    </a:ext>
                  </a:extLst>
                </a:gridCol>
              </a:tblGrid>
              <a:tr h="914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Data Type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Trace Count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56837526"/>
                  </a:ext>
                </a:extLst>
              </a:tr>
              <a:tr h="914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Normal Training Data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833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09956722"/>
                  </a:ext>
                </a:extLst>
              </a:tr>
              <a:tr h="914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Normal Validation Data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4372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23726372"/>
                  </a:ext>
                </a:extLst>
              </a:tr>
              <a:tr h="914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Attack Data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10 Attacks Per Vector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5788910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3021AA-07F1-4BD9-A0B8-53DF25DA241B}"/>
              </a:ext>
            </a:extLst>
          </p:cNvPr>
          <p:cNvSpPr txBox="1"/>
          <p:nvPr/>
        </p:nvSpPr>
        <p:spPr>
          <a:xfrm>
            <a:off x="2414587" y="5486400"/>
            <a:ext cx="6838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>
                <a:solidFill>
                  <a:schemeClr val="accent1">
                    <a:lumMod val="50000"/>
                  </a:schemeClr>
                </a:solidFill>
              </a:rPr>
              <a:t>Cấu trúc bộ dữ liệu</a:t>
            </a:r>
            <a:endParaRPr lang="en-US" sz="2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9014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08D5E4-7165-4BAB-95A6-5F18995CF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494" y="0"/>
            <a:ext cx="5344939" cy="1320800"/>
          </a:xfrm>
        </p:spPr>
        <p:txBody>
          <a:bodyPr/>
          <a:lstStyle/>
          <a:p>
            <a:r>
              <a:rPr lang="en-US" dirty="0"/>
              <a:t>ADFA-LD </a:t>
            </a:r>
            <a:r>
              <a:rPr lang="en-US" dirty="0" smtClean="0"/>
              <a:t>(4/4)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C6F1B4AB-BBBA-4104-AF4E-FBF30F4C54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89739288"/>
              </p:ext>
            </p:extLst>
          </p:nvPr>
        </p:nvGraphicFramePr>
        <p:xfrm>
          <a:off x="2780926" y="956606"/>
          <a:ext cx="6155913" cy="5352437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2124322">
                  <a:extLst>
                    <a:ext uri="{9D8B030D-6E8A-4147-A177-3AD203B41FA5}">
                      <a16:colId xmlns="" xmlns:a16="http://schemas.microsoft.com/office/drawing/2014/main" val="1924270207"/>
                    </a:ext>
                  </a:extLst>
                </a:gridCol>
                <a:gridCol w="1684115">
                  <a:extLst>
                    <a:ext uri="{9D8B030D-6E8A-4147-A177-3AD203B41FA5}">
                      <a16:colId xmlns="" xmlns:a16="http://schemas.microsoft.com/office/drawing/2014/main" val="60200676"/>
                    </a:ext>
                  </a:extLst>
                </a:gridCol>
                <a:gridCol w="2347476">
                  <a:extLst>
                    <a:ext uri="{9D8B030D-6E8A-4147-A177-3AD203B41FA5}">
                      <a16:colId xmlns="" xmlns:a16="http://schemas.microsoft.com/office/drawing/2014/main" val="569698687"/>
                    </a:ext>
                  </a:extLst>
                </a:gridCol>
              </a:tblGrid>
              <a:tr h="832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 err="1">
                          <a:effectLst/>
                        </a:rPr>
                        <a:t>Kiểu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 err="1">
                          <a:effectLst/>
                        </a:rPr>
                        <a:t>Số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bản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ghi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Nhãn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3883711926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Huấn luyện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833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Normal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3998148615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Xác thực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4372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Normal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2953781093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Hydra-FTP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162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Attack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944952125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Hydra-SSH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148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Attack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623664422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Adduser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91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Attack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3741479976"/>
                  </a:ext>
                </a:extLst>
              </a:tr>
              <a:tr h="832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Java-Meterpreter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125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Attack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2644189927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Meterpreter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75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Attack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2745131235"/>
                  </a:ext>
                </a:extLst>
              </a:tr>
              <a:tr h="52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Webshell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118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Attack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054" marR="54054" marT="0" marB="0" anchor="ctr"/>
                </a:tc>
                <a:extLst>
                  <a:ext uri="{0D108BD9-81ED-4DB2-BD59-A6C34878D82A}">
                    <a16:rowId xmlns="" xmlns:a16="http://schemas.microsoft.com/office/drawing/2014/main" val="77039738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7F09CE0-4A9E-4F60-97E8-7CF92FE1FB4F}"/>
              </a:ext>
            </a:extLst>
          </p:cNvPr>
          <p:cNvSpPr/>
          <p:nvPr/>
        </p:nvSpPr>
        <p:spPr>
          <a:xfrm>
            <a:off x="3390900" y="6388000"/>
            <a:ext cx="4594766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 tiết tập dữ liệu ADFA – LD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-7960" y="6492875"/>
            <a:ext cx="6297612" cy="365125"/>
          </a:xfrm>
        </p:spPr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1368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734172-94DD-405E-9EE7-49CA2A7D6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341" y="839789"/>
            <a:ext cx="8596668" cy="1320800"/>
          </a:xfrm>
        </p:spPr>
        <p:txBody>
          <a:bodyPr>
            <a:noAutofit/>
          </a:bodyPr>
          <a:lstStyle/>
          <a:p>
            <a:r>
              <a:rPr lang="en-US" sz="5400"/>
              <a:t>Bố cục của Luận văn</a:t>
            </a:r>
            <a:br>
              <a:rPr lang="en-US" sz="5400"/>
            </a:br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4A9CC35-59EA-4740-B517-2C89877D1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11095566" cy="3880773"/>
          </a:xfrm>
        </p:spPr>
        <p:txBody>
          <a:bodyPr>
            <a:no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b="1" dirty="0" err="1"/>
              <a:t>Chương</a:t>
            </a:r>
            <a:r>
              <a:rPr lang="en-US" sz="2400" b="1" dirty="0"/>
              <a:t> 1 - </a:t>
            </a:r>
            <a:r>
              <a:rPr lang="en-US" sz="2400" b="1" dirty="0" err="1"/>
              <a:t>Tổng</a:t>
            </a:r>
            <a:r>
              <a:rPr lang="en-US" sz="2400" b="1" dirty="0"/>
              <a:t> </a:t>
            </a:r>
            <a:r>
              <a:rPr lang="en-US" sz="2400" b="1" dirty="0" err="1"/>
              <a:t>quan</a:t>
            </a:r>
            <a:r>
              <a:rPr lang="en-US" sz="2400" b="1" dirty="0"/>
              <a:t> </a:t>
            </a:r>
            <a:r>
              <a:rPr lang="en-US" sz="2400" b="1" dirty="0" err="1"/>
              <a:t>về</a:t>
            </a:r>
            <a:r>
              <a:rPr lang="en-US" sz="2400" b="1" dirty="0"/>
              <a:t> </a:t>
            </a:r>
            <a:r>
              <a:rPr lang="en-US" sz="2400" b="1" dirty="0" err="1"/>
              <a:t>tình</a:t>
            </a:r>
            <a:r>
              <a:rPr lang="en-US" sz="2400" b="1" dirty="0"/>
              <a:t> </a:t>
            </a:r>
            <a:r>
              <a:rPr lang="en-US" sz="2400" b="1" dirty="0" err="1"/>
              <a:t>hình</a:t>
            </a:r>
            <a:r>
              <a:rPr lang="en-US" sz="2400" b="1" dirty="0"/>
              <a:t> an </a:t>
            </a:r>
            <a:r>
              <a:rPr lang="en-US" sz="2400" b="1" dirty="0" err="1"/>
              <a:t>ninh</a:t>
            </a:r>
            <a:r>
              <a:rPr lang="en-US" sz="2400" b="1" dirty="0"/>
              <a:t> </a:t>
            </a:r>
            <a:r>
              <a:rPr lang="en-US" sz="2400" b="1" dirty="0" err="1"/>
              <a:t>mạng</a:t>
            </a:r>
            <a:r>
              <a:rPr lang="en-US" sz="2400" dirty="0"/>
              <a:t>: </a:t>
            </a:r>
            <a:r>
              <a:rPr lang="en-US" sz="2400" dirty="0" err="1"/>
              <a:t>Giới</a:t>
            </a:r>
            <a:r>
              <a:rPr lang="en-US" sz="2400" dirty="0"/>
              <a:t> </a:t>
            </a:r>
            <a:r>
              <a:rPr lang="en-US" sz="2400" dirty="0" err="1"/>
              <a:t>thiệu</a:t>
            </a:r>
            <a:r>
              <a:rPr lang="en-US" sz="2400" dirty="0"/>
              <a:t> </a:t>
            </a:r>
            <a:r>
              <a:rPr lang="en-US" sz="2400" dirty="0" err="1"/>
              <a:t>tổng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tình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an </a:t>
            </a:r>
            <a:r>
              <a:rPr lang="en-US" sz="2400" dirty="0" err="1"/>
              <a:t>ninh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Việt</a:t>
            </a:r>
            <a:r>
              <a:rPr lang="en-US" sz="2400" dirty="0"/>
              <a:t> </a:t>
            </a:r>
            <a:r>
              <a:rPr lang="en-US" sz="2400" dirty="0" smtClean="0"/>
              <a:t>Nam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thế</a:t>
            </a:r>
            <a:r>
              <a:rPr lang="en-US" sz="2400" dirty="0"/>
              <a:t> </a:t>
            </a:r>
            <a:r>
              <a:rPr lang="en-US" sz="2400" dirty="0" err="1"/>
              <a:t>giới</a:t>
            </a:r>
            <a:r>
              <a:rPr lang="en-US" sz="2400" dirty="0"/>
              <a:t>. </a:t>
            </a:r>
            <a:r>
              <a:rPr lang="en-US" sz="2400" dirty="0" err="1"/>
              <a:t>Giới</a:t>
            </a:r>
            <a:r>
              <a:rPr lang="en-US" sz="2400" dirty="0"/>
              <a:t> </a:t>
            </a:r>
            <a:r>
              <a:rPr lang="en-US" sz="2400" dirty="0" err="1"/>
              <a:t>thiệu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IDS,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gồm</a:t>
            </a:r>
            <a:r>
              <a:rPr lang="en-US" sz="2400" dirty="0"/>
              <a:t> HIDS </a:t>
            </a:r>
            <a:r>
              <a:rPr lang="en-US" sz="2400" dirty="0" err="1"/>
              <a:t>và</a:t>
            </a:r>
            <a:r>
              <a:rPr lang="en-US" sz="2400" dirty="0"/>
              <a:t> NIDS.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b="1" dirty="0" err="1"/>
              <a:t>Chương</a:t>
            </a:r>
            <a:r>
              <a:rPr lang="en-US" sz="2400" b="1" dirty="0"/>
              <a:t> 2 -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</a:t>
            </a:r>
            <a:r>
              <a:rPr lang="en-US" sz="2400" b="1" dirty="0" err="1"/>
              <a:t>lý</a:t>
            </a:r>
            <a:r>
              <a:rPr lang="en-US" sz="2400" b="1" dirty="0"/>
              <a:t> </a:t>
            </a:r>
            <a:r>
              <a:rPr lang="en-US" sz="2400" b="1" dirty="0" err="1"/>
              <a:t>thuyết</a:t>
            </a:r>
            <a:r>
              <a:rPr lang="en-US" sz="2400" dirty="0"/>
              <a:t>: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bày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sở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thuyết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neuron, </a:t>
            </a:r>
            <a:r>
              <a:rPr lang="en-US" sz="2400" dirty="0" err="1"/>
              <a:t>mạng</a:t>
            </a:r>
            <a:r>
              <a:rPr lang="en-US" sz="2400" dirty="0"/>
              <a:t> RNN, LSTM,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thời</a:t>
            </a:r>
            <a:r>
              <a:rPr lang="en-US" sz="2400" dirty="0"/>
              <a:t> </a:t>
            </a:r>
            <a:r>
              <a:rPr lang="en-US" sz="2400" dirty="0" err="1"/>
              <a:t>cũng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bày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mô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xử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ngôn</a:t>
            </a:r>
            <a:r>
              <a:rPr lang="en-US" sz="2400" dirty="0"/>
              <a:t> </a:t>
            </a:r>
            <a:r>
              <a:rPr lang="en-US" sz="2400" dirty="0" err="1"/>
              <a:t>ngữ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nhiên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Sentiment Analysis.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b="1" dirty="0" err="1"/>
              <a:t>Chương</a:t>
            </a:r>
            <a:r>
              <a:rPr lang="en-US" sz="2400" b="1" dirty="0"/>
              <a:t> 3 - </a:t>
            </a:r>
            <a:r>
              <a:rPr lang="en-US" sz="2400" b="1" dirty="0" err="1"/>
              <a:t>Cài</a:t>
            </a:r>
            <a:r>
              <a:rPr lang="en-US" sz="2400" b="1" dirty="0"/>
              <a:t> </a:t>
            </a:r>
            <a:r>
              <a:rPr lang="en-US" sz="2400" b="1" dirty="0" err="1"/>
              <a:t>đặt</a:t>
            </a:r>
            <a:r>
              <a:rPr lang="en-US" sz="2400" b="1" dirty="0"/>
              <a:t>, </a:t>
            </a:r>
            <a:r>
              <a:rPr lang="en-US" sz="2400" b="1" dirty="0" err="1"/>
              <a:t>Thử</a:t>
            </a:r>
            <a:r>
              <a:rPr lang="en-US" sz="2400" b="1" dirty="0"/>
              <a:t> </a:t>
            </a:r>
            <a:r>
              <a:rPr lang="en-US" sz="2400" b="1" dirty="0" err="1"/>
              <a:t>nghiệm</a:t>
            </a:r>
            <a:r>
              <a:rPr lang="en-US" sz="2400" b="1" dirty="0"/>
              <a:t> </a:t>
            </a:r>
            <a:r>
              <a:rPr lang="en-US" sz="2400" b="1" dirty="0" err="1"/>
              <a:t>và</a:t>
            </a:r>
            <a:r>
              <a:rPr lang="en-US" sz="2400" b="1" dirty="0"/>
              <a:t> </a:t>
            </a:r>
            <a:r>
              <a:rPr lang="en-US" sz="2400" b="1" dirty="0" err="1"/>
              <a:t>Đánh</a:t>
            </a:r>
            <a:r>
              <a:rPr lang="en-US" sz="2400" b="1" dirty="0"/>
              <a:t> </a:t>
            </a:r>
            <a:r>
              <a:rPr lang="en-US" sz="2400" b="1" dirty="0" err="1"/>
              <a:t>giá</a:t>
            </a:r>
            <a:r>
              <a:rPr lang="en-US" sz="2400" dirty="0"/>
              <a:t>: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bày</a:t>
            </a:r>
            <a:r>
              <a:rPr lang="en-US" sz="2400" dirty="0"/>
              <a:t> </a:t>
            </a:r>
            <a:r>
              <a:rPr lang="en-US" sz="2400" dirty="0" err="1"/>
              <a:t>mô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LSTM, </a:t>
            </a:r>
            <a:r>
              <a:rPr lang="en-US" sz="2400" dirty="0" err="1"/>
              <a:t>đưa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đánh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1648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737455-F8A4-4C76-B0FE-0AA06EA69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2329" y="421005"/>
            <a:ext cx="6735572" cy="1104900"/>
          </a:xfrm>
        </p:spPr>
        <p:txBody>
          <a:bodyPr>
            <a:normAutofit/>
          </a:bodyPr>
          <a:lstStyle/>
          <a:p>
            <a:r>
              <a:rPr lang="en-US" sz="5400" b="1" dirty="0"/>
              <a:t>6. </a:t>
            </a:r>
            <a:r>
              <a:rPr lang="en-US" sz="5400" b="1" dirty="0" err="1"/>
              <a:t>Mô</a:t>
            </a:r>
            <a:r>
              <a:rPr lang="en-US" sz="5400" b="1" dirty="0"/>
              <a:t> </a:t>
            </a:r>
            <a:r>
              <a:rPr lang="en-US" sz="5400" b="1" dirty="0" err="1"/>
              <a:t>hình</a:t>
            </a:r>
            <a:r>
              <a:rPr lang="en-US" sz="5400" b="1" dirty="0"/>
              <a:t> </a:t>
            </a:r>
            <a:r>
              <a:rPr lang="en-US" sz="5400" b="1" dirty="0" err="1"/>
              <a:t>đề</a:t>
            </a:r>
            <a:r>
              <a:rPr lang="en-US" sz="5400" b="1" dirty="0"/>
              <a:t> </a:t>
            </a:r>
            <a:r>
              <a:rPr lang="en-US" sz="5400" b="1" dirty="0" err="1"/>
              <a:t>xuất</a:t>
            </a:r>
            <a:endParaRPr lang="en-US" sz="54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49394CD6-F967-4281-B365-0BB027FC2E3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1415" y="1558925"/>
            <a:ext cx="5691110" cy="476048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974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C3A281-93FA-4AD8-95D1-1374404FE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804" y="796161"/>
            <a:ext cx="10677525" cy="1320800"/>
          </a:xfrm>
        </p:spPr>
        <p:txBody>
          <a:bodyPr>
            <a:normAutofit/>
          </a:bodyPr>
          <a:lstStyle/>
          <a:p>
            <a:r>
              <a:rPr lang="en-US" sz="4000" dirty="0"/>
              <a:t> </a:t>
            </a:r>
            <a:r>
              <a:rPr lang="en-US" sz="4000" dirty="0" err="1"/>
              <a:t>Mạng</a:t>
            </a:r>
            <a:r>
              <a:rPr lang="en-US" sz="4000" dirty="0"/>
              <a:t> LSTM </a:t>
            </a:r>
            <a:r>
              <a:rPr lang="en-US" sz="4000" dirty="0" err="1"/>
              <a:t>để</a:t>
            </a:r>
            <a:r>
              <a:rPr lang="en-US" sz="4000" dirty="0"/>
              <a:t> </a:t>
            </a:r>
            <a:r>
              <a:rPr lang="en-US" sz="4000" dirty="0" err="1"/>
              <a:t>thực</a:t>
            </a:r>
            <a:r>
              <a:rPr lang="en-US" sz="4000" dirty="0"/>
              <a:t> </a:t>
            </a:r>
            <a:r>
              <a:rPr lang="en-US" sz="4000" dirty="0" err="1"/>
              <a:t>hiện</a:t>
            </a:r>
            <a:r>
              <a:rPr lang="en-US" sz="4000" dirty="0"/>
              <a:t> Sentiment Analysis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1B1475D7-CBA0-4369-89D0-4A3CAE41AF6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9935" y="2120416"/>
            <a:ext cx="8120865" cy="41989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546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264803-09B6-4DFD-8B4D-5B3237F10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8994" y="0"/>
            <a:ext cx="4510794" cy="1320800"/>
          </a:xfrm>
        </p:spPr>
        <p:txBody>
          <a:bodyPr>
            <a:normAutofit/>
          </a:bodyPr>
          <a:lstStyle/>
          <a:p>
            <a:r>
              <a:rPr lang="en-US" sz="5400"/>
              <a:t>Kết quả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89D1DB25-745D-4F49-9369-79E9BDAB80C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237" y="1209821"/>
            <a:ext cx="6310078" cy="49259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41112A8-AE80-48D7-8EC0-1E7CE3A27843}"/>
              </a:ext>
            </a:extLst>
          </p:cNvPr>
          <p:cNvSpPr txBox="1"/>
          <p:nvPr/>
        </p:nvSpPr>
        <p:spPr>
          <a:xfrm>
            <a:off x="3667116" y="6265160"/>
            <a:ext cx="460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>
                <a:solidFill>
                  <a:schemeClr val="accent1">
                    <a:lumMod val="50000"/>
                  </a:schemeClr>
                </a:solidFill>
              </a:rPr>
              <a:t>ADFA-LD ROC Curve</a:t>
            </a:r>
            <a:endParaRPr lang="en-US" sz="2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16302"/>
            <a:ext cx="6297612" cy="365125"/>
          </a:xfrm>
        </p:spPr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5787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833DD9-90CA-41E3-B68E-4E91FC85A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0650" y="839789"/>
            <a:ext cx="10224029" cy="1320800"/>
          </a:xfrm>
        </p:spPr>
        <p:txBody>
          <a:bodyPr>
            <a:noAutofit/>
          </a:bodyPr>
          <a:lstStyle/>
          <a:p>
            <a:r>
              <a:rPr lang="en-US" sz="5400" b="1"/>
              <a:t>7. Kết luận và khuyến nghị</a:t>
            </a:r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514D4F6-C86A-48BE-B97E-853A7E9FB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09" y="2178053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/>
              <a:t> Kết luận:</a:t>
            </a:r>
          </a:p>
          <a:p>
            <a:r>
              <a:rPr lang="en-US" sz="2400"/>
              <a:t> Khuyến nghị:</a:t>
            </a:r>
          </a:p>
          <a:p>
            <a:endParaRPr lang="en-US" sz="24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5723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1BB79D-E083-48A0-93C9-2488A520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8011" y="839789"/>
            <a:ext cx="5298777" cy="1320800"/>
          </a:xfrm>
        </p:spPr>
        <p:txBody>
          <a:bodyPr>
            <a:normAutofit/>
          </a:bodyPr>
          <a:lstStyle/>
          <a:p>
            <a:r>
              <a:rPr lang="en-US" sz="5400"/>
              <a:t>Lời cám ơn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DD72100-9FE2-41D3-96D3-CCB88EAC6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056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923" y="664471"/>
            <a:ext cx="10822322" cy="35932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Aft>
                <a:spcPts val="300"/>
              </a:spcAft>
            </a:pP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Aft>
                <a:spcPts val="300"/>
              </a:spcAft>
            </a:pPr>
            <a:r>
              <a:rPr lang="en-US" sz="48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4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184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E42021-9F22-4FE4-8D32-DDEFA2FF4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4897" y="561740"/>
            <a:ext cx="6566428" cy="1320800"/>
          </a:xfrm>
        </p:spPr>
        <p:txBody>
          <a:bodyPr>
            <a:noAutofit/>
          </a:bodyPr>
          <a:lstStyle/>
          <a:p>
            <a:r>
              <a:rPr lang="en-US" sz="5400"/>
              <a:t>Nội dung chính</a:t>
            </a:r>
            <a:br>
              <a:rPr lang="en-US" sz="5400"/>
            </a:br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6940C5C-8C01-4181-B78F-4CBEC5DAE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397" y="2160589"/>
            <a:ext cx="8596668" cy="388077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Tình</a:t>
            </a:r>
            <a:r>
              <a:rPr lang="en-US" sz="2400" dirty="0" smtClean="0"/>
              <a:t> </a:t>
            </a:r>
            <a:r>
              <a:rPr lang="en-US" sz="2400" dirty="0" err="1"/>
              <a:t>hình</a:t>
            </a:r>
            <a:r>
              <a:rPr lang="en-US" sz="2400" dirty="0"/>
              <a:t> an </a:t>
            </a:r>
            <a:r>
              <a:rPr lang="en-US" sz="2400" dirty="0" err="1"/>
              <a:t>ninh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 </a:t>
            </a:r>
            <a:r>
              <a:rPr lang="en-US" sz="2400" dirty="0" err="1"/>
              <a:t>Việt</a:t>
            </a:r>
            <a:r>
              <a:rPr lang="en-US" sz="2400" dirty="0"/>
              <a:t> Nam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trên</a:t>
            </a:r>
            <a:r>
              <a:rPr lang="en-US" sz="2400" dirty="0" smtClean="0"/>
              <a:t> </a:t>
            </a:r>
            <a:r>
              <a:rPr lang="en-US" sz="2400" dirty="0" err="1" smtClean="0"/>
              <a:t>t</a:t>
            </a:r>
            <a:r>
              <a:rPr lang="en-US" sz="2400" dirty="0" err="1" smtClean="0"/>
              <a:t>hế</a:t>
            </a:r>
            <a:r>
              <a:rPr lang="en-US" sz="2400" dirty="0" smtClean="0"/>
              <a:t> </a:t>
            </a:r>
            <a:r>
              <a:rPr lang="en-US" sz="2400" dirty="0" err="1"/>
              <a:t>giới</a:t>
            </a:r>
            <a:r>
              <a:rPr lang="en-US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/>
              <a:t>neuron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Mạng</a:t>
            </a:r>
            <a:r>
              <a:rPr lang="en-US" sz="2400" dirty="0" smtClean="0"/>
              <a:t> </a:t>
            </a:r>
            <a:r>
              <a:rPr lang="en-US" sz="2400" dirty="0"/>
              <a:t>RNN </a:t>
            </a:r>
            <a:r>
              <a:rPr lang="en-US" sz="2400" dirty="0" err="1"/>
              <a:t>và</a:t>
            </a:r>
            <a:r>
              <a:rPr lang="en-US" sz="2400" dirty="0"/>
              <a:t> LSTM.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Deep Learning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Xử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ngôn</a:t>
            </a:r>
            <a:r>
              <a:rPr lang="en-US" sz="2400" dirty="0"/>
              <a:t> </a:t>
            </a:r>
            <a:r>
              <a:rPr lang="en-US" sz="2400" dirty="0" err="1"/>
              <a:t>ngữ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nhiên</a:t>
            </a:r>
            <a:r>
              <a:rPr lang="en-US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ADFA-LD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Mô</a:t>
            </a:r>
            <a:r>
              <a:rPr lang="en-US" sz="2400" dirty="0" smtClean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/>
              <a:t>luận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khuyến</a:t>
            </a:r>
            <a:r>
              <a:rPr lang="en-US" sz="2400" dirty="0"/>
              <a:t> </a:t>
            </a:r>
            <a:r>
              <a:rPr lang="en-US" sz="2400" dirty="0" err="1"/>
              <a:t>nghị</a:t>
            </a:r>
            <a:r>
              <a:rPr lang="en-US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4359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95873D-B483-469C-B547-6EBF09BA4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69" y="171791"/>
            <a:ext cx="7990408" cy="1320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/>
              <a:t>1. </a:t>
            </a:r>
            <a:r>
              <a:rPr lang="en-US" sz="4400" b="1" dirty="0" err="1"/>
              <a:t>Tình</a:t>
            </a:r>
            <a:r>
              <a:rPr lang="en-US" sz="4400" b="1" dirty="0"/>
              <a:t> </a:t>
            </a:r>
            <a:r>
              <a:rPr lang="en-US" sz="4400" b="1" dirty="0" err="1"/>
              <a:t>hình</a:t>
            </a:r>
            <a:r>
              <a:rPr lang="en-US" sz="4400" b="1" dirty="0"/>
              <a:t> an </a:t>
            </a:r>
            <a:r>
              <a:rPr lang="en-US" sz="4400" b="1" dirty="0" err="1"/>
              <a:t>ninh</a:t>
            </a:r>
            <a:r>
              <a:rPr lang="en-US" sz="4400" b="1" dirty="0"/>
              <a:t> </a:t>
            </a:r>
            <a:r>
              <a:rPr lang="en-US" sz="4400" b="1" dirty="0" err="1"/>
              <a:t>mạng</a:t>
            </a:r>
            <a:r>
              <a:rPr lang="en-US" sz="4400" b="1" dirty="0"/>
              <a:t> </a:t>
            </a:r>
            <a:r>
              <a:rPr lang="en-US" sz="4400" b="1" dirty="0" err="1"/>
              <a:t>Việt</a:t>
            </a:r>
            <a:r>
              <a:rPr lang="en-US" sz="4400" b="1" dirty="0"/>
              <a:t> Nam </a:t>
            </a:r>
            <a:r>
              <a:rPr lang="en-US" sz="4400" b="1" dirty="0" err="1"/>
              <a:t>và</a:t>
            </a:r>
            <a:r>
              <a:rPr lang="en-US" sz="4400" b="1" dirty="0"/>
              <a:t> </a:t>
            </a:r>
            <a:r>
              <a:rPr lang="en-US" sz="4400" b="1" dirty="0" err="1"/>
              <a:t>thế</a:t>
            </a:r>
            <a:r>
              <a:rPr lang="en-US" sz="4400" b="1" dirty="0"/>
              <a:t> </a:t>
            </a:r>
            <a:r>
              <a:rPr lang="en-US" sz="4400" b="1" dirty="0" err="1"/>
              <a:t>giới</a:t>
            </a:r>
            <a:endParaRPr lang="en-US" sz="44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="" xmlns:a16="http://schemas.microsoft.com/office/drawing/2014/main" id="{020C129D-F48E-458A-B214-4A9B0766195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2418" y="1930400"/>
            <a:ext cx="7009524" cy="38476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ECB935-075B-4F74-8916-BD53BFFD01AB}"/>
              </a:ext>
            </a:extLst>
          </p:cNvPr>
          <p:cNvSpPr txBox="1"/>
          <p:nvPr/>
        </p:nvSpPr>
        <p:spPr>
          <a:xfrm>
            <a:off x="2722418" y="5994141"/>
            <a:ext cx="7164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/>
              <a:t>Thống kê các dạng thức tấn công mạng có chủ đích năm 2016</a:t>
            </a:r>
            <a:endParaRPr lang="en-US" sz="2000"/>
          </a:p>
          <a:p>
            <a:pPr algn="ctr"/>
            <a:r>
              <a:rPr lang="en-US" sz="2000" i="1"/>
              <a:t>(nguồn: https://fairplay.ihs.com)</a:t>
            </a:r>
            <a:endParaRPr lang="en-US" sz="2000"/>
          </a:p>
          <a:p>
            <a:pPr algn="ctr"/>
            <a:endParaRPr lang="en-US" sz="20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803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DA4EF4-9088-484A-95DA-2D2EEBEDE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626" y="633829"/>
            <a:ext cx="7715249" cy="1325563"/>
          </a:xfrm>
        </p:spPr>
        <p:txBody>
          <a:bodyPr>
            <a:normAutofit fontScale="90000"/>
          </a:bodyPr>
          <a:lstStyle/>
          <a:p>
            <a:r>
              <a:rPr lang="en-US" sz="4400" b="1" dirty="0"/>
              <a:t>2. </a:t>
            </a:r>
            <a:r>
              <a:rPr lang="en-US" sz="4400" b="1" dirty="0" err="1"/>
              <a:t>Mạng</a:t>
            </a:r>
            <a:r>
              <a:rPr lang="en-US" sz="4400" b="1" dirty="0"/>
              <a:t> neuron </a:t>
            </a:r>
            <a:r>
              <a:rPr lang="en-US" sz="4400" b="1" dirty="0" err="1"/>
              <a:t>nhân</a:t>
            </a:r>
            <a:r>
              <a:rPr lang="en-US" sz="4400" b="1" dirty="0"/>
              <a:t> </a:t>
            </a:r>
            <a:r>
              <a:rPr lang="en-US" sz="4400" b="1" dirty="0" err="1" smtClean="0"/>
              <a:t>tạo</a:t>
            </a:r>
            <a:r>
              <a:rPr lang="en-US" sz="4400" b="1" dirty="0" smtClean="0"/>
              <a:t> (1/2)</a:t>
            </a:r>
            <a:endParaRPr lang="en-US" sz="44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A1706097-5A91-450E-989B-EEF6BD25FB6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8022" y="2100272"/>
            <a:ext cx="6703066" cy="37147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8CBAB8E-7E56-41B2-8E13-91604926993D}"/>
              </a:ext>
            </a:extLst>
          </p:cNvPr>
          <p:cNvSpPr txBox="1"/>
          <p:nvPr/>
        </p:nvSpPr>
        <p:spPr>
          <a:xfrm>
            <a:off x="2208531" y="6088578"/>
            <a:ext cx="6282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Kiến trúc mạng neuron nhân tạo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481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A5455E-D9BC-4478-9823-06E57C429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402" y="5607023"/>
            <a:ext cx="7467598" cy="893659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Hoạt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động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mạng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neuron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nhân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tạo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33DE468C-B836-4BDF-9EF5-BC78709D2E4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7409" y="1559652"/>
            <a:ext cx="9802593" cy="33714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64DA4EF4-9088-484A-95DA-2D2EEBEDE838}"/>
              </a:ext>
            </a:extLst>
          </p:cNvPr>
          <p:cNvSpPr txBox="1">
            <a:spLocks/>
          </p:cNvSpPr>
          <p:nvPr/>
        </p:nvSpPr>
        <p:spPr>
          <a:xfrm>
            <a:off x="2423161" y="844844"/>
            <a:ext cx="83058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b="1" dirty="0" smtClean="0"/>
              <a:t>2. </a:t>
            </a:r>
            <a:r>
              <a:rPr lang="en-US" sz="4400" b="1" dirty="0" err="1" smtClean="0"/>
              <a:t>Mạng</a:t>
            </a:r>
            <a:r>
              <a:rPr lang="en-US" sz="4400" b="1" dirty="0" smtClean="0"/>
              <a:t> neuron </a:t>
            </a:r>
            <a:r>
              <a:rPr lang="en-US" sz="4400" b="1" dirty="0" err="1" smtClean="0"/>
              <a:t>nhân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tạo</a:t>
            </a:r>
            <a:r>
              <a:rPr lang="en-US" sz="4400" b="1" dirty="0" smtClean="0"/>
              <a:t> (2/2)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10246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3F81E2-901C-4806-86B5-73B48D8B7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419" y="681696"/>
            <a:ext cx="9113539" cy="1320800"/>
          </a:xfrm>
        </p:spPr>
        <p:txBody>
          <a:bodyPr>
            <a:normAutofit/>
          </a:bodyPr>
          <a:lstStyle/>
          <a:p>
            <a:r>
              <a:rPr lang="en-US" sz="4000" b="1" dirty="0"/>
              <a:t>3. </a:t>
            </a:r>
            <a:r>
              <a:rPr lang="en-US" sz="4000" b="1" dirty="0" err="1"/>
              <a:t>Mạng</a:t>
            </a:r>
            <a:r>
              <a:rPr lang="en-US" sz="4000" b="1" dirty="0"/>
              <a:t> Recurrent Neuron Network</a:t>
            </a:r>
            <a:endParaRPr lang="en-US" sz="4000" dirty="0"/>
          </a:p>
        </p:txBody>
      </p:sp>
      <p:pic>
        <p:nvPicPr>
          <p:cNvPr id="4" name="Content Placeholder 3" descr="https://s3-ap-south-1.amazonaws.com/av-blog-media/wp-content/uploads/2017/12/05231650/rnn-neuron-196x300.png">
            <a:extLst>
              <a:ext uri="{FF2B5EF4-FFF2-40B4-BE49-F238E27FC236}">
                <a16:creationId xmlns="" xmlns:a16="http://schemas.microsoft.com/office/drawing/2014/main" id="{F5B96901-C222-49F0-87D5-AE8D9185F3D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7179" y="1811337"/>
            <a:ext cx="4111452" cy="48231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709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A44AE1-2B7D-4BB1-8B06-7666C413E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120" y="836222"/>
            <a:ext cx="8092670" cy="904875"/>
          </a:xfrm>
        </p:spPr>
        <p:txBody>
          <a:bodyPr/>
          <a:lstStyle/>
          <a:p>
            <a:r>
              <a:rPr lang="en-US" dirty="0" err="1"/>
              <a:t>Mạng</a:t>
            </a:r>
            <a:r>
              <a:rPr lang="en-US" dirty="0"/>
              <a:t> RNN </a:t>
            </a:r>
            <a:r>
              <a:rPr lang="en-US" dirty="0" smtClean="0"/>
              <a:t>(1/4): </a:t>
            </a:r>
            <a:r>
              <a:rPr lang="en-US" dirty="0"/>
              <a:t>Bidirectional RNN</a:t>
            </a:r>
          </a:p>
        </p:txBody>
      </p:sp>
      <p:pic>
        <p:nvPicPr>
          <p:cNvPr id="4" name="Content Placeholder 3" descr="bidirectional-rnn-300x196">
            <a:extLst>
              <a:ext uri="{FF2B5EF4-FFF2-40B4-BE49-F238E27FC236}">
                <a16:creationId xmlns="" xmlns:a16="http://schemas.microsoft.com/office/drawing/2014/main" id="{FF217346-94E3-4C78-A6CE-EE2A52B79C1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559" y="1736481"/>
            <a:ext cx="7896720" cy="36378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Học viên Huỳnh Thị Minh Ly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F52-8A9C-4AD0-81A8-66A722D1642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52695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430</TotalTime>
  <Words>1197</Words>
  <Application>Microsoft Office PowerPoint</Application>
  <PresentationFormat>Custom</PresentationFormat>
  <Paragraphs>251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Facet</vt:lpstr>
      <vt:lpstr>LUẬN VĂN THẠC SĨ</vt:lpstr>
      <vt:lpstr>Mục tiêu của Luận văn </vt:lpstr>
      <vt:lpstr>Bố cục của Luận văn </vt:lpstr>
      <vt:lpstr>Nội dung chính </vt:lpstr>
      <vt:lpstr>1. Tình hình an ninh mạng Việt Nam và thế giới</vt:lpstr>
      <vt:lpstr>2. Mạng neuron nhân tạo (1/2)</vt:lpstr>
      <vt:lpstr>Hoạt động của mạng neuron nhân tạo</vt:lpstr>
      <vt:lpstr>3. Mạng Recurrent Neuron Network</vt:lpstr>
      <vt:lpstr>Mạng RNN (1/4): Bidirectional RNN</vt:lpstr>
      <vt:lpstr>Mạng RNN (2/4): RNN nhiều tầng</vt:lpstr>
      <vt:lpstr>Mạng RNN (3/4): Back propagation through time (BPTT)</vt:lpstr>
      <vt:lpstr>Mạng RNN (4/4): Long Short-Term Memory (LSTM) </vt:lpstr>
      <vt:lpstr>Mạng RNN: Long Short-Term Memory (LSTM) (1/3)</vt:lpstr>
      <vt:lpstr>Slide 14</vt:lpstr>
      <vt:lpstr>Slide 15</vt:lpstr>
      <vt:lpstr>Ứng dụng Deep Learning trong Xử lý ngôn ngữ tự nhiên</vt:lpstr>
      <vt:lpstr>Sentiment Analysis</vt:lpstr>
      <vt:lpstr>Sentiment Analysis (1/5)</vt:lpstr>
      <vt:lpstr>Sentiment Analysis (2/5)</vt:lpstr>
      <vt:lpstr>Sentiment Analysis (3/5): Những cách huấn luyện</vt:lpstr>
      <vt:lpstr>Sentiment Analysis (4/5): Những cách huấn luyện</vt:lpstr>
      <vt:lpstr> Sentiment Analysis (5/5):  Framework của phân lớp Sentiment</vt:lpstr>
      <vt:lpstr> Word2Vec (1/2)</vt:lpstr>
      <vt:lpstr>Word2Vec (2/2)</vt:lpstr>
      <vt:lpstr>5. Bộ dữ liệu ADFA-LD</vt:lpstr>
      <vt:lpstr>ADFA-LD (1/4)</vt:lpstr>
      <vt:lpstr>ADFA-LD (2/4)</vt:lpstr>
      <vt:lpstr>ADFA-LD (3/4)</vt:lpstr>
      <vt:lpstr>ADFA-LD (4/4)</vt:lpstr>
      <vt:lpstr>6. Mô hình đề xuất</vt:lpstr>
      <vt:lpstr> Mạng LSTM để thực hiện Sentiment Analysis</vt:lpstr>
      <vt:lpstr>Kết quả</vt:lpstr>
      <vt:lpstr>7. Kết luận và khuyến nghị</vt:lpstr>
      <vt:lpstr>Lời cám ơn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ĐỀ CƯƠNG LUẬN VĂN</dc:title>
  <dc:creator>Tran Kim My Van</dc:creator>
  <cp:lastModifiedBy>Sky123.Org</cp:lastModifiedBy>
  <cp:revision>107</cp:revision>
  <dcterms:created xsi:type="dcterms:W3CDTF">2018-04-18T16:21:19Z</dcterms:created>
  <dcterms:modified xsi:type="dcterms:W3CDTF">2018-07-03T15:54:09Z</dcterms:modified>
</cp:coreProperties>
</file>